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21945600" cy="32918400"/>
  <p:notesSz cx="6858000" cy="9144000"/>
  <p:defaultTextStyle>
    <a:defPPr>
      <a:defRPr lang="en-US"/>
    </a:defPPr>
    <a:lvl1pPr marL="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4" userDrawn="1">
          <p15:clr>
            <a:srgbClr val="A4A3A4"/>
          </p15:clr>
        </p15:guide>
        <p15:guide id="3" pos="12936" userDrawn="1">
          <p15:clr>
            <a:srgbClr val="A4A3A4"/>
          </p15:clr>
        </p15:guide>
        <p15:guide id="4" orient="horz" pos="17160" userDrawn="1">
          <p15:clr>
            <a:srgbClr val="A4A3A4"/>
          </p15:clr>
        </p15:guide>
        <p15:guide id="5" pos="4512" userDrawn="1">
          <p15:clr>
            <a:srgbClr val="A4A3A4"/>
          </p15:clr>
        </p15:guide>
        <p15:guide id="6" pos="5088" userDrawn="1">
          <p15:clr>
            <a:srgbClr val="A4A3A4"/>
          </p15:clr>
        </p15:guide>
        <p15:guide id="7" pos="7200" userDrawn="1">
          <p15:clr>
            <a:srgbClr val="A4A3A4"/>
          </p15:clr>
        </p15:guide>
        <p15:guide id="8" pos="840" userDrawn="1">
          <p15:clr>
            <a:srgbClr val="A4A3A4"/>
          </p15:clr>
        </p15:guide>
        <p15:guide id="9" pos="8736" userDrawn="1">
          <p15:clr>
            <a:srgbClr val="A4A3A4"/>
          </p15:clr>
        </p15:guide>
        <p15:guide id="10" pos="9312" userDrawn="1">
          <p15:clr>
            <a:srgbClr val="A4A3A4"/>
          </p15:clr>
        </p15:guide>
        <p15:guide id="11" orient="horz" pos="93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3" autoAdjust="0"/>
    <p:restoredTop sz="94682"/>
  </p:normalViewPr>
  <p:slideViewPr>
    <p:cSldViewPr snapToGrid="0" snapToObjects="1" showGuides="1">
      <p:cViewPr>
        <p:scale>
          <a:sx n="33" d="100"/>
          <a:sy n="33" d="100"/>
        </p:scale>
        <p:origin x="1716" y="24"/>
      </p:cViewPr>
      <p:guideLst>
        <p:guide orient="horz" pos="864"/>
        <p:guide pos="12936"/>
        <p:guide orient="horz" pos="17160"/>
        <p:guide pos="4512"/>
        <p:guide pos="5088"/>
        <p:guide pos="7200"/>
        <p:guide pos="840"/>
        <p:guide pos="8736"/>
        <p:guide pos="9312"/>
        <p:guide orient="horz" pos="93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5387342"/>
            <a:ext cx="18653760" cy="11460480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7289782"/>
            <a:ext cx="16459200" cy="7947658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1444-C34C-AD43-8DDF-A21EF4E7181D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0C05-6F4A-EE41-87D7-FF4C0A1384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1444-C34C-AD43-8DDF-A21EF4E7181D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0C05-6F4A-EE41-87D7-FF4C0A1384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1752600"/>
            <a:ext cx="473202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1752600"/>
            <a:ext cx="1392174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1444-C34C-AD43-8DDF-A21EF4E7181D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0C05-6F4A-EE41-87D7-FF4C0A1384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1444-C34C-AD43-8DDF-A21EF4E7181D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0C05-6F4A-EE41-87D7-FF4C0A1384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8206749"/>
            <a:ext cx="18928080" cy="13693138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22029429"/>
            <a:ext cx="18928080" cy="7200898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/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75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1444-C34C-AD43-8DDF-A21EF4E7181D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0C05-6F4A-EE41-87D7-FF4C0A1384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1444-C34C-AD43-8DDF-A21EF4E7181D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0C05-6F4A-EE41-87D7-FF4C0A1384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1752607"/>
            <a:ext cx="189280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8069582"/>
            <a:ext cx="9284016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12024360"/>
            <a:ext cx="928401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8069582"/>
            <a:ext cx="9329738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12024360"/>
            <a:ext cx="932973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1444-C34C-AD43-8DDF-A21EF4E7181D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0C05-6F4A-EE41-87D7-FF4C0A1384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1444-C34C-AD43-8DDF-A21EF4E7181D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0C05-6F4A-EE41-87D7-FF4C0A1384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1444-C34C-AD43-8DDF-A21EF4E7181D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0C05-6F4A-EE41-87D7-FF4C0A1384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4739647"/>
            <a:ext cx="11109960" cy="23393400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1444-C34C-AD43-8DDF-A21EF4E7181D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0C05-6F4A-EE41-87D7-FF4C0A1384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4739647"/>
            <a:ext cx="11109960" cy="23393400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1444-C34C-AD43-8DDF-A21EF4E7181D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0C05-6F4A-EE41-87D7-FF4C0A1384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752607"/>
            <a:ext cx="189280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8763000"/>
            <a:ext cx="189280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E1444-C34C-AD43-8DDF-A21EF4E7181D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30510487"/>
            <a:ext cx="74066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40C05-6F4A-EE41-87D7-FF4C0A138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0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Purple Header Bar"/>
          <p:cNvSpPr/>
          <p:nvPr/>
        </p:nvSpPr>
        <p:spPr>
          <a:xfrm>
            <a:off x="0" y="0"/>
            <a:ext cx="21945600" cy="7772400"/>
          </a:xfrm>
          <a:prstGeom prst="rect">
            <a:avLst/>
          </a:prstGeom>
          <a:solidFill>
            <a:srgbClr val="8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84016"/>
          <a:stretch/>
        </p:blipFill>
        <p:spPr>
          <a:xfrm>
            <a:off x="20185510" y="493237"/>
            <a:ext cx="1542380" cy="193959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017642" y="636628"/>
            <a:ext cx="17358851" cy="4639073"/>
          </a:xfrm>
        </p:spPr>
        <p:txBody>
          <a:bodyPr anchor="b">
            <a:normAutofit/>
          </a:bodyPr>
          <a:lstStyle/>
          <a:p>
            <a:pPr algn="l"/>
            <a:r>
              <a:rPr lang="en-US" sz="9600" b="1" dirty="0">
                <a:solidFill>
                  <a:srgbClr val="FFFFFF"/>
                </a:solidFill>
                <a:latin typeface="Encode Sans Normal Black" charset="0"/>
                <a:ea typeface="Encode Sans Normal Black" charset="0"/>
                <a:cs typeface="Encode Sans Normal Black" charset="0"/>
              </a:rPr>
              <a:t>StrongBox II: Navigating Tradeoffs in Stream Cipher Based Full Drive Encryption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7643" y="5750164"/>
            <a:ext cx="149991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AKA: </a:t>
            </a:r>
            <a:r>
              <a:rPr lang="en-US" sz="2000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SwitchBox</a:t>
            </a:r>
            <a:endParaRPr lang="en-US" sz="2000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3000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Bernard Dickens III, Haryadi S. Gunawi, David Cash, Hank Hoffmann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8457103"/>
            <a:ext cx="909156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800000"/>
                </a:solidFill>
                <a:latin typeface="Uni Sans Book" charset="0"/>
                <a:ea typeface="Uni Sans Book" charset="0"/>
                <a:cs typeface="Uni Sans Book" charset="0"/>
              </a:rPr>
              <a:t>Leveraging LFS/FTL behavior, we can trade off drive performance and battery life versus desired security properties with low overhead!</a:t>
            </a:r>
          </a:p>
          <a:p>
            <a:endParaRPr lang="en-US" sz="1000" dirty="0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3000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Full Drive Encryption (FDE) is essential for security in modern mobile systems. Stream cipher based FDE</a:t>
            </a:r>
          </a:p>
          <a:p>
            <a:r>
              <a:rPr lang="en-US" sz="3000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shows improved performance (StrongBox), but more optimal FDE requires navigating a tradeoff space of different stream cipher configurations. We present a software mechanism to navigate such a space </a:t>
            </a:r>
            <a:r>
              <a:rPr lang="en-US" sz="3000" dirty="0">
                <a:solidFill>
                  <a:srgbClr val="000000"/>
                </a:solidFill>
                <a:latin typeface="Open Sans" charset="0"/>
              </a:rPr>
              <a:t>dynamically</a:t>
            </a:r>
            <a:r>
              <a:rPr lang="en-US" sz="3000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 via </a:t>
            </a:r>
            <a:r>
              <a:rPr lang="en-US" sz="3000" b="1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cipher switching</a:t>
            </a:r>
            <a:r>
              <a:rPr lang="en-US" sz="3000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80281" y="12404972"/>
            <a:ext cx="5860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Encryption process: how a stream cipher works to encrypt data</a:t>
            </a:r>
          </a:p>
        </p:txBody>
      </p:sp>
      <p:cxnSp>
        <p:nvCxnSpPr>
          <p:cNvPr id="12" name="Straight Connector 11" descr="Gold column divider rule line"/>
          <p:cNvCxnSpPr/>
          <p:nvPr/>
        </p:nvCxnSpPr>
        <p:spPr>
          <a:xfrm>
            <a:off x="14342876" y="14372492"/>
            <a:ext cx="0" cy="17174308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Gold column divider rule line"/>
          <p:cNvCxnSpPr/>
          <p:nvPr/>
        </p:nvCxnSpPr>
        <p:spPr>
          <a:xfrm>
            <a:off x="1371600" y="13856677"/>
            <a:ext cx="19202400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 descr="Section Header and gold boundless bar"/>
          <p:cNvSpPr txBox="1"/>
          <p:nvPr/>
        </p:nvSpPr>
        <p:spPr>
          <a:xfrm>
            <a:off x="14799612" y="14372492"/>
            <a:ext cx="5753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800000"/>
                </a:solidFill>
                <a:latin typeface="Encode Sans Normal Black" charset="0"/>
                <a:ea typeface="Encode Sans Normal Black" charset="0"/>
                <a:cs typeface="Encode Sans Normal Black" charset="0"/>
              </a:rPr>
              <a:t>DESIGN &amp; DRIVE LAYOUT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799612" y="15533108"/>
            <a:ext cx="575310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StrongBox is a translation layer ideally implemented in the Flash Translation Layer (FTL) or device controller. It provides a mechanism to navigate our tradeoff space.</a:t>
            </a:r>
          </a:p>
          <a:p>
            <a:endParaRPr lang="en-US" sz="2200" dirty="0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2200" b="1" dirty="0">
                <a:solidFill>
                  <a:srgbClr val="800000"/>
                </a:solidFill>
                <a:latin typeface="Open Sans" charset="0"/>
                <a:ea typeface="Open Sans" charset="0"/>
                <a:cs typeface="Open Sans" charset="0"/>
              </a:rPr>
              <a:t>&gt;</a:t>
            </a:r>
            <a:r>
              <a:rPr lang="en-US" sz="22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Merkle Tree, </a:t>
            </a:r>
            <a:r>
              <a:rPr lang="en-US" sz="2200" dirty="0" err="1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Keycount</a:t>
            </a:r>
            <a:r>
              <a:rPr lang="en-US" sz="2200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 store, Transaction Journal, and Metadata store enable low overhead secure I/O with any cipher using the Stream Cipher API and secure hardware</a:t>
            </a:r>
          </a:p>
          <a:p>
            <a:endParaRPr lang="en-US" sz="2200" dirty="0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2200" b="1" dirty="0">
                <a:solidFill>
                  <a:srgbClr val="800000"/>
                </a:solidFill>
                <a:latin typeface="Open Sans" charset="0"/>
                <a:ea typeface="Open Sans" charset="0"/>
                <a:cs typeface="Open Sans" charset="0"/>
              </a:rPr>
              <a:t>&gt;</a:t>
            </a:r>
            <a:r>
              <a:rPr lang="en-US" sz="2200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 Nugget contents are considered distinct units in the backing store; they are encrypted and decrypted independently. Re-ciphering one nugget does not impact any of the others</a:t>
            </a:r>
          </a:p>
        </p:txBody>
      </p:sp>
      <p:sp>
        <p:nvSpPr>
          <p:cNvPr id="53" name="Rectangle 52" descr="Purple box for quick facts"/>
          <p:cNvSpPr/>
          <p:nvPr/>
        </p:nvSpPr>
        <p:spPr>
          <a:xfrm>
            <a:off x="8049280" y="14374607"/>
            <a:ext cx="5810019" cy="725466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8509815" y="14724663"/>
            <a:ext cx="488894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>
                <a:solidFill>
                  <a:srgbClr val="FFFFFF"/>
                </a:solidFill>
                <a:latin typeface="Encode Sans Normal Black" charset="0"/>
                <a:ea typeface="Encode Sans Normal Black" charset="0"/>
                <a:cs typeface="Encode Sans Normal Black" charset="0"/>
              </a:rPr>
              <a:t>KEY INSIGHTS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FFFF"/>
                </a:solidFill>
                <a:latin typeface="Open Sans"/>
              </a:rPr>
              <a:t>StrongBox with ChaCha20 represents only a single point in a space of cipher configurations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FFFF"/>
                </a:solidFill>
                <a:latin typeface="Open Sans"/>
              </a:rPr>
              <a:t>Encryption/decryption and re-keying of nuggets are entirely independent operations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FFFF"/>
                </a:solidFill>
                <a:latin typeface="Open Sans"/>
              </a:rPr>
              <a:t>The optimal cipher configuration point might not be fixed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FFFF"/>
                </a:solidFill>
                <a:latin typeface="Open Sans"/>
              </a:rPr>
              <a:t>To remain at the optimal cipher configuration, we must trade off between different cipher configurations online with </a:t>
            </a:r>
            <a:r>
              <a:rPr lang="en-US" sz="2200" b="1" dirty="0">
                <a:solidFill>
                  <a:srgbClr val="FFFFFF"/>
                </a:solidFill>
                <a:latin typeface="Open Sans"/>
              </a:rPr>
              <a:t>cipher switching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FFFF"/>
                </a:solidFill>
                <a:latin typeface="Open Sans"/>
              </a:rPr>
              <a:t>Low overhead switching requires certain switching </a:t>
            </a:r>
            <a:r>
              <a:rPr lang="en-US" sz="2200" b="1" dirty="0">
                <a:solidFill>
                  <a:srgbClr val="FFFFFF"/>
                </a:solidFill>
                <a:latin typeface="Open Sans"/>
              </a:rPr>
              <a:t>strategies</a:t>
            </a:r>
            <a:endParaRPr lang="en-US" sz="2200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56" name="TextBox 55" descr="Section Header and gold boundless bar"/>
          <p:cNvSpPr txBox="1"/>
          <p:nvPr/>
        </p:nvSpPr>
        <p:spPr>
          <a:xfrm>
            <a:off x="7961776" y="22082002"/>
            <a:ext cx="6096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800000"/>
                </a:solidFill>
                <a:latin typeface="Encode Sans Normal Black" charset="0"/>
                <a:ea typeface="Encode Sans Normal Black" charset="0"/>
                <a:cs typeface="Encode Sans Normal Black" charset="0"/>
              </a:rPr>
              <a:t>CASE STUDIES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14176" y="23242618"/>
            <a:ext cx="5753101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There are a variety of cases where cipher switching may be useful. We study:</a:t>
            </a:r>
          </a:p>
          <a:p>
            <a:endParaRPr lang="en-US" sz="2200" dirty="0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2200" b="1" dirty="0">
                <a:solidFill>
                  <a:srgbClr val="800000"/>
                </a:solidFill>
                <a:latin typeface="Open Sans" charset="0"/>
                <a:ea typeface="Open Sans" charset="0"/>
                <a:cs typeface="Open Sans" charset="0"/>
              </a:rPr>
              <a:t>&gt;</a:t>
            </a:r>
            <a:r>
              <a:rPr lang="en-US" sz="22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200" b="1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Responding to “power saving mode”. </a:t>
            </a:r>
            <a:r>
              <a:rPr lang="en-US" sz="2200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When our mobile devices enter power saving mode, can the filesystem do the same? We can switch to a more energy-efficient cipher.</a:t>
            </a:r>
          </a:p>
          <a:p>
            <a:endParaRPr lang="en-US" sz="2200" dirty="0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2200" b="1" dirty="0">
                <a:solidFill>
                  <a:srgbClr val="800000"/>
                </a:solidFill>
                <a:latin typeface="Open Sans" charset="0"/>
                <a:ea typeface="Open Sans" charset="0"/>
                <a:cs typeface="Open Sans" charset="0"/>
              </a:rPr>
              <a:t>&gt;</a:t>
            </a:r>
            <a:r>
              <a:rPr lang="en-US" sz="2200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200" b="1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Responding to end-of-life slowdown in SSDs. </a:t>
            </a:r>
            <a:r>
              <a:rPr lang="en-US" sz="2200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If the SSD performance is noticeably degrading, we can switch to a higher performance cipher to offset latency.</a:t>
            </a:r>
          </a:p>
          <a:p>
            <a:endParaRPr lang="en-US" sz="2200" b="1" dirty="0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2200" b="1" dirty="0">
                <a:solidFill>
                  <a:srgbClr val="800000"/>
                </a:solidFill>
                <a:latin typeface="Open Sans" charset="0"/>
                <a:ea typeface="Open Sans" charset="0"/>
                <a:cs typeface="Open Sans" charset="0"/>
              </a:rPr>
              <a:t>&gt;</a:t>
            </a:r>
            <a:r>
              <a:rPr lang="en-US" sz="2200" b="1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 Responding to variable data sensitivity. </a:t>
            </a:r>
            <a:r>
              <a:rPr lang="en-US" sz="2200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Some parts of a file, or some files on a system, may be much more sensitive than others. We can encrypt them differently.</a:t>
            </a:r>
          </a:p>
          <a:p>
            <a:endParaRPr lang="en-US" sz="2200" b="1" dirty="0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2200" b="1" dirty="0">
                <a:solidFill>
                  <a:srgbClr val="800000"/>
                </a:solidFill>
                <a:latin typeface="Open Sans" charset="0"/>
                <a:ea typeface="Open Sans" charset="0"/>
                <a:cs typeface="Open Sans" charset="0"/>
              </a:rPr>
              <a:t>&gt;</a:t>
            </a:r>
            <a:r>
              <a:rPr lang="en-US" sz="2200" b="1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 Responding to device custody panic. </a:t>
            </a:r>
            <a:r>
              <a:rPr lang="en-US" sz="2200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If our mobile device leaves our custody unexpectedly, we can remotely wipe it, especially if we were using a weaker cipher. But this is not ideal in all cases. Can we switch to a stronger cipher and “lock it down” instead?</a:t>
            </a:r>
            <a:endParaRPr lang="en-US" sz="2200" b="1" dirty="0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0" name="TextBox 59" descr="Section Header and gold boundless bar"/>
          <p:cNvSpPr txBox="1"/>
          <p:nvPr/>
        </p:nvSpPr>
        <p:spPr>
          <a:xfrm>
            <a:off x="1475926" y="14347582"/>
            <a:ext cx="5753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800000"/>
                </a:solidFill>
                <a:latin typeface="Encode Sans Normal Black" charset="0"/>
                <a:ea typeface="Encode Sans Normal Black" charset="0"/>
                <a:cs typeface="Encode Sans Normal Black" charset="0"/>
              </a:rPr>
              <a:t>MOTIVATION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418776" y="15508198"/>
            <a:ext cx="575310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800000"/>
                </a:solidFill>
                <a:latin typeface="Open Sans" charset="0"/>
                <a:ea typeface="Open Sans" charset="0"/>
                <a:cs typeface="Open Sans" charset="0"/>
              </a:rPr>
              <a:t>&gt;</a:t>
            </a:r>
            <a:r>
              <a:rPr lang="en-US" sz="22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Cipher configuration space vs latency shows a rich tradeoff space between latency and choice of cipher configuration. There is slack to exploit!</a:t>
            </a:r>
          </a:p>
          <a:p>
            <a:endParaRPr lang="en-US" sz="2200" dirty="0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2200" b="1" dirty="0">
                <a:solidFill>
                  <a:srgbClr val="800000"/>
                </a:solidFill>
                <a:latin typeface="Open Sans" charset="0"/>
                <a:ea typeface="Open Sans" charset="0"/>
                <a:cs typeface="Open Sans" charset="0"/>
              </a:rPr>
              <a:t>&gt;</a:t>
            </a:r>
            <a:r>
              <a:rPr lang="en-US" sz="22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Prior work can only accomplish a static tradeoff at compile time or at system initialization</a:t>
            </a:r>
          </a:p>
          <a:p>
            <a:endParaRPr lang="en-US" sz="2200" dirty="0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2200" b="1" dirty="0">
                <a:solidFill>
                  <a:srgbClr val="800000"/>
                </a:solidFill>
                <a:latin typeface="Open Sans" charset="0"/>
                <a:ea typeface="Open Sans" charset="0"/>
                <a:cs typeface="Open Sans" charset="0"/>
              </a:rPr>
              <a:t>&gt;</a:t>
            </a:r>
            <a:r>
              <a:rPr lang="en-US" sz="2200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 Prior work cannot reach points between configurations, even if more optimal</a:t>
            </a:r>
          </a:p>
          <a:p>
            <a:endParaRPr lang="en-US" sz="2200" dirty="0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2200" b="1" dirty="0">
                <a:solidFill>
                  <a:srgbClr val="800000"/>
                </a:solidFill>
                <a:latin typeface="Open Sans" charset="0"/>
                <a:ea typeface="Open Sans" charset="0"/>
                <a:cs typeface="Open Sans" charset="0"/>
              </a:rPr>
              <a:t>&gt;</a:t>
            </a:r>
            <a:r>
              <a:rPr lang="en-US" sz="22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StrongBox re-keying can be abstracted out into </a:t>
            </a:r>
            <a:r>
              <a:rPr lang="en-US" sz="2200" b="1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re-ciphering</a:t>
            </a:r>
            <a:r>
              <a:rPr lang="en-US" sz="2200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 to navigate tradeoff space</a:t>
            </a:r>
            <a:endParaRPr lang="en-US" sz="1800" dirty="0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E146CD-31DC-4C68-A8F9-9191885E0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8332" y="3171398"/>
            <a:ext cx="1307827" cy="2522237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6694D5BF-5231-4521-844E-16A39AA4568C}"/>
              </a:ext>
            </a:extLst>
          </p:cNvPr>
          <p:cNvGrpSpPr/>
          <p:nvPr/>
        </p:nvGrpSpPr>
        <p:grpSpPr>
          <a:xfrm>
            <a:off x="11660566" y="9026550"/>
            <a:ext cx="8832067" cy="3127077"/>
            <a:chOff x="3050217" y="3663319"/>
            <a:chExt cx="8832067" cy="312707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86F8CBB-2CCB-439F-A822-04BBF091339A}"/>
                </a:ext>
              </a:extLst>
            </p:cNvPr>
            <p:cNvGrpSpPr/>
            <p:nvPr/>
          </p:nvGrpSpPr>
          <p:grpSpPr>
            <a:xfrm>
              <a:off x="5117692" y="3663319"/>
              <a:ext cx="6764592" cy="3127077"/>
              <a:chOff x="2713704" y="3648571"/>
              <a:chExt cx="6764592" cy="3127077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21661E27-E373-4869-AB73-469E0B4710E7}"/>
                  </a:ext>
                </a:extLst>
              </p:cNvPr>
              <p:cNvGrpSpPr/>
              <p:nvPr/>
            </p:nvGrpSpPr>
            <p:grpSpPr>
              <a:xfrm>
                <a:off x="2713704" y="4863664"/>
                <a:ext cx="6764592" cy="733734"/>
                <a:chOff x="2713704" y="4735848"/>
                <a:chExt cx="6764592" cy="733734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AF185DB0-A43E-409D-9FCB-4FCE58331915}"/>
                    </a:ext>
                  </a:extLst>
                </p:cNvPr>
                <p:cNvSpPr/>
                <p:nvPr/>
              </p:nvSpPr>
              <p:spPr>
                <a:xfrm>
                  <a:off x="2713704" y="4737274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rgbClr val="800000"/>
                      </a:solidFill>
                    </a:rPr>
                    <a:t>0</a:t>
                  </a: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816F9A45-E022-4AB9-8849-AAF2A0451BA5}"/>
                    </a:ext>
                  </a:extLst>
                </p:cNvPr>
                <p:cNvSpPr/>
                <p:nvPr/>
              </p:nvSpPr>
              <p:spPr>
                <a:xfrm>
                  <a:off x="3559278" y="4737274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rgbClr val="800000"/>
                      </a:solidFill>
                    </a:rPr>
                    <a:t>1</a:t>
                  </a: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3A6FC115-89B7-4433-A4A8-87B6A1ED778E}"/>
                    </a:ext>
                  </a:extLst>
                </p:cNvPr>
                <p:cNvSpPr/>
                <p:nvPr/>
              </p:nvSpPr>
              <p:spPr>
                <a:xfrm>
                  <a:off x="4404852" y="4737274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rgbClr val="800000"/>
                      </a:solidFill>
                    </a:rPr>
                    <a:t>0</a:t>
                  </a: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88704A48-C41F-4930-987F-6F97406ED95E}"/>
                    </a:ext>
                  </a:extLst>
                </p:cNvPr>
                <p:cNvSpPr/>
                <p:nvPr/>
              </p:nvSpPr>
              <p:spPr>
                <a:xfrm>
                  <a:off x="5250426" y="4737272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rgbClr val="800000"/>
                      </a:solidFill>
                    </a:rPr>
                    <a:t>0</a:t>
                  </a: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D9E1E244-27C4-4A60-9A3B-76B550010D46}"/>
                    </a:ext>
                  </a:extLst>
                </p:cNvPr>
                <p:cNvSpPr/>
                <p:nvPr/>
              </p:nvSpPr>
              <p:spPr>
                <a:xfrm>
                  <a:off x="6096000" y="4737272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rgbClr val="800000"/>
                      </a:solidFill>
                    </a:rPr>
                    <a:t>1</a:t>
                  </a: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E0032E9F-7BF0-4BA6-AF20-4E47DCFF0CAD}"/>
                    </a:ext>
                  </a:extLst>
                </p:cNvPr>
                <p:cNvSpPr/>
                <p:nvPr/>
              </p:nvSpPr>
              <p:spPr>
                <a:xfrm>
                  <a:off x="6941574" y="4737272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rgbClr val="800000"/>
                      </a:solidFill>
                    </a:rPr>
                    <a:t>1</a:t>
                  </a: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F562F229-E371-40CE-9C16-04D24C23D723}"/>
                    </a:ext>
                  </a:extLst>
                </p:cNvPr>
                <p:cNvSpPr/>
                <p:nvPr/>
              </p:nvSpPr>
              <p:spPr>
                <a:xfrm>
                  <a:off x="7787148" y="4737274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rgbClr val="800000"/>
                      </a:solidFill>
                    </a:rPr>
                    <a:t>0</a:t>
                  </a: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D3F02191-8500-47A0-BBBA-854ECD94B76E}"/>
                    </a:ext>
                  </a:extLst>
                </p:cNvPr>
                <p:cNvSpPr/>
                <p:nvPr/>
              </p:nvSpPr>
              <p:spPr>
                <a:xfrm>
                  <a:off x="8632722" y="4737272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rgbClr val="800000"/>
                      </a:solidFill>
                    </a:rPr>
                    <a:t>1</a:t>
                  </a: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8E6BCA02-69BC-44D0-8617-3CA26EE49D3E}"/>
                    </a:ext>
                  </a:extLst>
                </p:cNvPr>
                <p:cNvSpPr/>
                <p:nvPr/>
              </p:nvSpPr>
              <p:spPr>
                <a:xfrm>
                  <a:off x="2713704" y="4735848"/>
                  <a:ext cx="6764592" cy="732306"/>
                </a:xfrm>
                <a:prstGeom prst="rect">
                  <a:avLst/>
                </a:pr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  <a:highlight>
                      <a:srgbClr val="D48E46"/>
                    </a:highlight>
                  </a:endParaRP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545638E7-FF84-404E-BACA-215A27C5BEA8}"/>
                  </a:ext>
                </a:extLst>
              </p:cNvPr>
              <p:cNvGrpSpPr/>
              <p:nvPr/>
            </p:nvGrpSpPr>
            <p:grpSpPr>
              <a:xfrm>
                <a:off x="2713704" y="6037002"/>
                <a:ext cx="6764592" cy="738646"/>
                <a:chOff x="4119720" y="5746954"/>
                <a:chExt cx="6764592" cy="738646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984367A3-0954-4A22-9B58-929E0070CCA8}"/>
                    </a:ext>
                  </a:extLst>
                </p:cNvPr>
                <p:cNvSpPr/>
                <p:nvPr/>
              </p:nvSpPr>
              <p:spPr>
                <a:xfrm>
                  <a:off x="4119720" y="5748380"/>
                  <a:ext cx="845574" cy="732308"/>
                </a:xfrm>
                <a:prstGeom prst="rect">
                  <a:avLst/>
                </a:prstGeom>
                <a:solidFill>
                  <a:srgbClr val="7030A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9A20DCA0-585E-4BDB-B934-770D65F3A076}"/>
                    </a:ext>
                  </a:extLst>
                </p:cNvPr>
                <p:cNvSpPr/>
                <p:nvPr/>
              </p:nvSpPr>
              <p:spPr>
                <a:xfrm>
                  <a:off x="4965294" y="5748380"/>
                  <a:ext cx="845574" cy="732308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0CA2E2C5-B903-4D48-B5F9-3112CF19E869}"/>
                    </a:ext>
                  </a:extLst>
                </p:cNvPr>
                <p:cNvSpPr/>
                <p:nvPr/>
              </p:nvSpPr>
              <p:spPr>
                <a:xfrm>
                  <a:off x="5810868" y="5748380"/>
                  <a:ext cx="845574" cy="732308"/>
                </a:xfrm>
                <a:prstGeom prst="rect">
                  <a:avLst/>
                </a:prstGeom>
                <a:solidFill>
                  <a:srgbClr val="002060"/>
                </a:solidFill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C6D9818D-B26E-49E3-ADBB-5C14DDA4E951}"/>
                    </a:ext>
                  </a:extLst>
                </p:cNvPr>
                <p:cNvSpPr/>
                <p:nvPr/>
              </p:nvSpPr>
              <p:spPr>
                <a:xfrm>
                  <a:off x="6656442" y="5748378"/>
                  <a:ext cx="845574" cy="732308"/>
                </a:xfrm>
                <a:prstGeom prst="rect">
                  <a:avLst/>
                </a:prstGeom>
                <a:solidFill>
                  <a:srgbClr val="00B050"/>
                </a:solidFill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C3DBD552-C35C-4A9E-A749-845347F31B45}"/>
                    </a:ext>
                  </a:extLst>
                </p:cNvPr>
                <p:cNvSpPr/>
                <p:nvPr/>
              </p:nvSpPr>
              <p:spPr>
                <a:xfrm>
                  <a:off x="7502016" y="5748378"/>
                  <a:ext cx="845574" cy="732308"/>
                </a:xfrm>
                <a:prstGeom prst="rect">
                  <a:avLst/>
                </a:prstGeom>
                <a:solidFill>
                  <a:srgbClr val="FFC000"/>
                </a:solidFill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309417F6-EF88-4919-908B-DAEBAB3500C2}"/>
                    </a:ext>
                  </a:extLst>
                </p:cNvPr>
                <p:cNvSpPr/>
                <p:nvPr/>
              </p:nvSpPr>
              <p:spPr>
                <a:xfrm>
                  <a:off x="8347590" y="5748378"/>
                  <a:ext cx="845574" cy="732308"/>
                </a:xfrm>
                <a:prstGeom prst="rect">
                  <a:avLst/>
                </a:prstGeom>
                <a:solidFill>
                  <a:srgbClr val="0070C0"/>
                </a:solidFill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F58376E-F0BF-46DD-BE35-44BD1DE303A5}"/>
                    </a:ext>
                  </a:extLst>
                </p:cNvPr>
                <p:cNvSpPr/>
                <p:nvPr/>
              </p:nvSpPr>
              <p:spPr>
                <a:xfrm>
                  <a:off x="9193164" y="5748380"/>
                  <a:ext cx="845574" cy="732306"/>
                </a:xfrm>
                <a:prstGeom prst="rect">
                  <a:avLst/>
                </a:prstGeom>
                <a:solidFill>
                  <a:schemeClr val="accent1"/>
                </a:solidFill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0DB641DC-085B-403E-8187-47E40856408D}"/>
                    </a:ext>
                  </a:extLst>
                </p:cNvPr>
                <p:cNvSpPr/>
                <p:nvPr/>
              </p:nvSpPr>
              <p:spPr>
                <a:xfrm>
                  <a:off x="10038738" y="5748378"/>
                  <a:ext cx="845574" cy="732306"/>
                </a:xfrm>
                <a:prstGeom prst="rect">
                  <a:avLst/>
                </a:prstGeom>
                <a:solidFill>
                  <a:srgbClr val="FFFF00"/>
                </a:solidFill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1ECAD56-0B2E-4DBD-8773-10DA036A02A8}"/>
                    </a:ext>
                  </a:extLst>
                </p:cNvPr>
                <p:cNvSpPr/>
                <p:nvPr/>
              </p:nvSpPr>
              <p:spPr>
                <a:xfrm>
                  <a:off x="4119720" y="5746954"/>
                  <a:ext cx="6764592" cy="738646"/>
                </a:xfrm>
                <a:prstGeom prst="rect">
                  <a:avLst/>
                </a:pr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  <a:highlight>
                      <a:srgbClr val="D48E46"/>
                    </a:highlight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4514486-7C00-4BC6-B90B-B2FE1B2D2FDB}"/>
                  </a:ext>
                </a:extLst>
              </p:cNvPr>
              <p:cNvSpPr txBox="1"/>
              <p:nvPr/>
            </p:nvSpPr>
            <p:spPr>
              <a:xfrm>
                <a:off x="5707622" y="5382223"/>
                <a:ext cx="776749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4800" dirty="0">
                    <a:solidFill>
                      <a:srgbClr val="000000"/>
                    </a:solidFill>
                  </a:rPr>
                  <a:t>=</a:t>
                </a: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2B6D75DD-C291-421F-BD2B-9BC267E098D6}"/>
                  </a:ext>
                </a:extLst>
              </p:cNvPr>
              <p:cNvGrpSpPr/>
              <p:nvPr/>
            </p:nvGrpSpPr>
            <p:grpSpPr>
              <a:xfrm>
                <a:off x="2713704" y="3648571"/>
                <a:ext cx="6764592" cy="733734"/>
                <a:chOff x="2713704" y="3648571"/>
                <a:chExt cx="6764592" cy="733734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20E28B10-2C6E-4B7E-8DEC-16835CF58016}"/>
                    </a:ext>
                  </a:extLst>
                </p:cNvPr>
                <p:cNvSpPr/>
                <p:nvPr/>
              </p:nvSpPr>
              <p:spPr>
                <a:xfrm>
                  <a:off x="2713704" y="3649997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rgbClr val="800000"/>
                      </a:solidFill>
                    </a:rPr>
                    <a:t>1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EC6F7866-58E2-4A00-8267-A5D04BB1A6B8}"/>
                    </a:ext>
                  </a:extLst>
                </p:cNvPr>
                <p:cNvSpPr/>
                <p:nvPr/>
              </p:nvSpPr>
              <p:spPr>
                <a:xfrm>
                  <a:off x="3559278" y="3649997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rgbClr val="800000"/>
                      </a:solidFill>
                    </a:rPr>
                    <a:t>1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90B3F940-864F-464B-8209-26540A0DB045}"/>
                    </a:ext>
                  </a:extLst>
                </p:cNvPr>
                <p:cNvSpPr/>
                <p:nvPr/>
              </p:nvSpPr>
              <p:spPr>
                <a:xfrm>
                  <a:off x="4404852" y="3649997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rgbClr val="800000"/>
                      </a:solidFill>
                    </a:rPr>
                    <a:t>1</a:t>
                  </a: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0D3BF248-E323-4139-9B1D-0AD8548161AB}"/>
                    </a:ext>
                  </a:extLst>
                </p:cNvPr>
                <p:cNvSpPr/>
                <p:nvPr/>
              </p:nvSpPr>
              <p:spPr>
                <a:xfrm>
                  <a:off x="5250426" y="3649995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rgbClr val="800000"/>
                      </a:solidFill>
                    </a:rPr>
                    <a:t>0</a:t>
                  </a: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158BE5F-A557-46F9-A7FB-EAA09D5E4446}"/>
                    </a:ext>
                  </a:extLst>
                </p:cNvPr>
                <p:cNvSpPr/>
                <p:nvPr/>
              </p:nvSpPr>
              <p:spPr>
                <a:xfrm>
                  <a:off x="6096000" y="3649995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rgbClr val="800000"/>
                      </a:solidFill>
                    </a:rPr>
                    <a:t>0</a:t>
                  </a: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EED4AFA7-74D9-4A36-BF04-411673A3C233}"/>
                    </a:ext>
                  </a:extLst>
                </p:cNvPr>
                <p:cNvSpPr/>
                <p:nvPr/>
              </p:nvSpPr>
              <p:spPr>
                <a:xfrm>
                  <a:off x="6941574" y="3649995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rgbClr val="800000"/>
                      </a:solidFill>
                    </a:rPr>
                    <a:t>1</a:t>
                  </a: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3F5FF5C-E327-449D-AD7E-85BF7E191AD0}"/>
                    </a:ext>
                  </a:extLst>
                </p:cNvPr>
                <p:cNvSpPr/>
                <p:nvPr/>
              </p:nvSpPr>
              <p:spPr>
                <a:xfrm>
                  <a:off x="7787148" y="3649997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rgbClr val="800000"/>
                      </a:solidFill>
                    </a:rPr>
                    <a:t>0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08D8DFB-2DB0-4EDA-B045-9C66164B249D}"/>
                    </a:ext>
                  </a:extLst>
                </p:cNvPr>
                <p:cNvSpPr/>
                <p:nvPr/>
              </p:nvSpPr>
              <p:spPr>
                <a:xfrm>
                  <a:off x="8632722" y="3649995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3600" b="1" dirty="0">
                      <a:solidFill>
                        <a:srgbClr val="800000"/>
                      </a:solidFill>
                    </a:rPr>
                    <a:t>0</a:t>
                  </a: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60553994-8FF6-42D0-A27F-AF88485D25B5}"/>
                    </a:ext>
                  </a:extLst>
                </p:cNvPr>
                <p:cNvSpPr/>
                <p:nvPr/>
              </p:nvSpPr>
              <p:spPr>
                <a:xfrm>
                  <a:off x="2713704" y="3648571"/>
                  <a:ext cx="6764592" cy="732306"/>
                </a:xfrm>
                <a:prstGeom prst="rect">
                  <a:avLst/>
                </a:pr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3600" b="1" dirty="0">
                    <a:solidFill>
                      <a:schemeClr val="bg1"/>
                    </a:solidFill>
                    <a:highlight>
                      <a:srgbClr val="D48E46"/>
                    </a:highlight>
                  </a:endParaRP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EF12D93-DFF2-4FD8-A321-6857CDBB04FC}"/>
                  </a:ext>
                </a:extLst>
              </p:cNvPr>
              <p:cNvSpPr txBox="1"/>
              <p:nvPr/>
            </p:nvSpPr>
            <p:spPr>
              <a:xfrm>
                <a:off x="5707625" y="4363399"/>
                <a:ext cx="776749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0000"/>
                    </a:solidFill>
                  </a:rPr>
                  <a:t>⊕</a:t>
                </a:r>
                <a:endParaRPr lang="en-US" sz="8000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F7C88D1-EE1E-4791-A83D-A2B6B60581D5}"/>
                </a:ext>
              </a:extLst>
            </p:cNvPr>
            <p:cNvSpPr txBox="1"/>
            <p:nvPr/>
          </p:nvSpPr>
          <p:spPr>
            <a:xfrm>
              <a:off x="3224752" y="3713629"/>
              <a:ext cx="184229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solidFill>
                    <a:srgbClr val="800000"/>
                  </a:solidFill>
                </a:rPr>
                <a:t>Your Data: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6F9F56D-410B-4700-872E-71E0125A42FF}"/>
                </a:ext>
              </a:extLst>
            </p:cNvPr>
            <p:cNvSpPr txBox="1"/>
            <p:nvPr/>
          </p:nvSpPr>
          <p:spPr>
            <a:xfrm>
              <a:off x="3050217" y="4937628"/>
              <a:ext cx="197451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solidFill>
                    <a:srgbClr val="800000"/>
                  </a:solidFill>
                </a:rPr>
                <a:t>Keystream: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995A6BE-0D95-47EA-BCA7-05E42C903596}"/>
                </a:ext>
              </a:extLst>
            </p:cNvPr>
            <p:cNvSpPr txBox="1"/>
            <p:nvPr/>
          </p:nvSpPr>
          <p:spPr>
            <a:xfrm>
              <a:off x="3149218" y="6115694"/>
              <a:ext cx="190020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solidFill>
                    <a:srgbClr val="800000"/>
                  </a:solidFill>
                </a:rPr>
                <a:t>Encrypted:</a:t>
              </a:r>
            </a:p>
          </p:txBody>
        </p:sp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9E88BE10-DE9E-4C77-892F-CF94DF87DA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276"/>
          <a:stretch/>
        </p:blipFill>
        <p:spPr>
          <a:xfrm>
            <a:off x="828433" y="22082003"/>
            <a:ext cx="6826174" cy="3981512"/>
          </a:xfrm>
          <a:prstGeom prst="rect">
            <a:avLst/>
          </a:prstGeom>
        </p:spPr>
      </p:pic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415A4E-4C62-475C-985B-F62E1038E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8385" y="6423077"/>
            <a:ext cx="952500" cy="952500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810F1B-A3CB-48FB-A5C5-2556BB3BED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17" t="3926" r="4584" b="1594"/>
          <a:stretch/>
        </p:blipFill>
        <p:spPr>
          <a:xfrm>
            <a:off x="19719005" y="6417016"/>
            <a:ext cx="938473" cy="958561"/>
          </a:xfrm>
          <a:prstGeom prst="rect">
            <a:avLst/>
          </a:prstGeom>
        </p:spPr>
      </p:pic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C3F16E-4DB2-4461-929A-F3321574A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86324" y="21678484"/>
            <a:ext cx="5967668" cy="4385030"/>
          </a:xfrm>
          <a:prstGeom prst="rect">
            <a:avLst/>
          </a:prstGeom>
        </p:spPr>
      </p:pic>
      <p:pic>
        <p:nvPicPr>
          <p:cNvPr id="36" name="Picture 3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95BE48A3-31E3-4050-8939-8D3A8870AC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01048" y="27345524"/>
            <a:ext cx="5751665" cy="2691057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8DBEE73F-0432-4A0B-AEBD-994ABDA00838}"/>
              </a:ext>
            </a:extLst>
          </p:cNvPr>
          <p:cNvSpPr txBox="1"/>
          <p:nvPr/>
        </p:nvSpPr>
        <p:spPr>
          <a:xfrm>
            <a:off x="1074793" y="21153461"/>
            <a:ext cx="63541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ctr"/>
            <a:r>
              <a:rPr lang="en-US" sz="2200" b="1" dirty="0">
                <a:solidFill>
                  <a:srgbClr val="800000"/>
                </a:solidFill>
                <a:latin typeface="Open Sans"/>
                <a:cs typeface="Arial" pitchFamily="34" charset="0"/>
              </a:rPr>
              <a:t>Cipher Configuration Space: Latency Tradeoff</a:t>
            </a:r>
            <a:endParaRPr lang="en-US" sz="2200" dirty="0">
              <a:solidFill>
                <a:srgbClr val="800000"/>
              </a:solidFill>
              <a:latin typeface="Open Sans"/>
              <a:cs typeface="Arial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AEBA563-66AE-4A62-940A-FCA8595476B9}"/>
              </a:ext>
            </a:extLst>
          </p:cNvPr>
          <p:cNvSpPr txBox="1"/>
          <p:nvPr/>
        </p:nvSpPr>
        <p:spPr>
          <a:xfrm>
            <a:off x="1185486" y="26837651"/>
            <a:ext cx="6181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ctr"/>
            <a:r>
              <a:rPr lang="en-US" sz="2200" b="1" dirty="0">
                <a:solidFill>
                  <a:srgbClr val="800000"/>
                </a:solidFill>
                <a:latin typeface="Open Sans"/>
                <a:cs typeface="Arial" pitchFamily="34" charset="0"/>
              </a:rPr>
              <a:t>Cipher Configuration Space: Latency v Energy</a:t>
            </a:r>
            <a:endParaRPr lang="en-US" sz="2200" dirty="0">
              <a:solidFill>
                <a:srgbClr val="800000"/>
              </a:solidFill>
              <a:latin typeface="Open Sans"/>
              <a:cs typeface="Arial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CEEBF9A-09C6-4C6D-94B1-7B74FFB034FE}"/>
              </a:ext>
            </a:extLst>
          </p:cNvPr>
          <p:cNvSpPr txBox="1"/>
          <p:nvPr/>
        </p:nvSpPr>
        <p:spPr>
          <a:xfrm>
            <a:off x="14586090" y="26836414"/>
            <a:ext cx="6181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ctr"/>
            <a:r>
              <a:rPr lang="en-US" sz="2200" b="1" dirty="0">
                <a:solidFill>
                  <a:srgbClr val="800000"/>
                </a:solidFill>
                <a:latin typeface="Open Sans"/>
                <a:cs typeface="Arial" pitchFamily="34" charset="0"/>
              </a:rPr>
              <a:t>StrongBox Backing Store/SSD Layout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593D8AF-F4A2-4FDB-A97F-49AE5C310AA8}"/>
              </a:ext>
            </a:extLst>
          </p:cNvPr>
          <p:cNvSpPr txBox="1"/>
          <p:nvPr/>
        </p:nvSpPr>
        <p:spPr>
          <a:xfrm>
            <a:off x="14782799" y="21161467"/>
            <a:ext cx="5753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ctr"/>
            <a:r>
              <a:rPr lang="en-US" sz="2200" b="1" dirty="0">
                <a:solidFill>
                  <a:srgbClr val="800000"/>
                </a:solidFill>
                <a:latin typeface="Open Sans"/>
                <a:cs typeface="Arial" pitchFamily="34" charset="0"/>
              </a:rPr>
              <a:t>StrongBox II (</a:t>
            </a:r>
            <a:r>
              <a:rPr lang="en-US" sz="2200" b="1" dirty="0" err="1">
                <a:solidFill>
                  <a:srgbClr val="800000"/>
                </a:solidFill>
                <a:latin typeface="Open Sans"/>
                <a:cs typeface="Arial" pitchFamily="34" charset="0"/>
              </a:rPr>
              <a:t>SwitchBox</a:t>
            </a:r>
            <a:r>
              <a:rPr lang="en-US" sz="2200" b="1" dirty="0">
                <a:solidFill>
                  <a:srgbClr val="800000"/>
                </a:solidFill>
                <a:latin typeface="Open Sans"/>
                <a:cs typeface="Arial" pitchFamily="34" charset="0"/>
              </a:rPr>
              <a:t>) Design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9F680EB-DD7A-4EED-9B2D-C8B371EC4E0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6286"/>
          <a:stretch/>
        </p:blipFill>
        <p:spPr>
          <a:xfrm>
            <a:off x="828199" y="27763827"/>
            <a:ext cx="6810852" cy="3981511"/>
          </a:xfrm>
          <a:prstGeom prst="rect">
            <a:avLst/>
          </a:prstGeom>
        </p:spPr>
      </p:pic>
      <p:cxnSp>
        <p:nvCxnSpPr>
          <p:cNvPr id="11" name="Straight Connector 10" descr="Gold column divider rule line"/>
          <p:cNvCxnSpPr/>
          <p:nvPr/>
        </p:nvCxnSpPr>
        <p:spPr>
          <a:xfrm>
            <a:off x="7608277" y="14395938"/>
            <a:ext cx="0" cy="17150862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357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3006F"/>
      </a:dk1>
      <a:lt1>
        <a:srgbClr val="E8D3A2"/>
      </a:lt1>
      <a:dk2>
        <a:srgbClr val="797979"/>
      </a:dk2>
      <a:lt2>
        <a:srgbClr val="917B4C"/>
      </a:lt2>
      <a:accent1>
        <a:srgbClr val="33006F"/>
      </a:accent1>
      <a:accent2>
        <a:srgbClr val="E8D3A2"/>
      </a:accent2>
      <a:accent3>
        <a:srgbClr val="A9A9A9"/>
      </a:accent3>
      <a:accent4>
        <a:srgbClr val="917B4C"/>
      </a:accent4>
      <a:accent5>
        <a:srgbClr val="414141"/>
      </a:accent5>
      <a:accent6>
        <a:srgbClr val="797979"/>
      </a:accent6>
      <a:hlink>
        <a:srgbClr val="A9A9A9"/>
      </a:hlink>
      <a:folHlink>
        <a:srgbClr val="D5D5D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8089</TotalTime>
  <Words>560</Words>
  <Application>Microsoft Office PowerPoint</Application>
  <PresentationFormat>Custom</PresentationFormat>
  <Paragraphs>63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Calibri Light</vt:lpstr>
      <vt:lpstr>Encode Sans Normal Black</vt:lpstr>
      <vt:lpstr>Open Sans</vt:lpstr>
      <vt:lpstr>Uni Sans Book</vt:lpstr>
      <vt:lpstr>Wingdings</vt:lpstr>
      <vt:lpstr>Office Theme</vt:lpstr>
      <vt:lpstr>StrongBox II: Navigating Tradeoffs in Stream Cipher Based Full Drive Encryption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Tre Giles</cp:lastModifiedBy>
  <cp:revision>37</cp:revision>
  <dcterms:created xsi:type="dcterms:W3CDTF">2018-02-07T04:27:03Z</dcterms:created>
  <dcterms:modified xsi:type="dcterms:W3CDTF">2019-10-08T17:37:01Z</dcterms:modified>
</cp:coreProperties>
</file>